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61" r:id="rId3"/>
    <p:sldId id="263" r:id="rId4"/>
    <p:sldId id="264" r:id="rId5"/>
    <p:sldId id="257" r:id="rId6"/>
    <p:sldId id="265" r:id="rId7"/>
    <p:sldId id="266" r:id="rId8"/>
    <p:sldId id="258" r:id="rId9"/>
    <p:sldId id="259" r:id="rId10"/>
    <p:sldId id="260" r:id="rId11"/>
    <p:sldId id="26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25"/>
    <p:restoredTop sz="79320"/>
  </p:normalViewPr>
  <p:slideViewPr>
    <p:cSldViewPr snapToGrid="0">
      <p:cViewPr varScale="1">
        <p:scale>
          <a:sx n="100" d="100"/>
          <a:sy n="100" d="100"/>
        </p:scale>
        <p:origin x="168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A9B7A3-3C81-6A42-A009-AB0B8EE6C801}" type="datetimeFigureOut">
              <a:rPr lang="en-US" smtClean="0"/>
              <a:t>7/4/23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7F77C5-63E6-2840-993F-F51EDBE5F827}" type="slidenum">
              <a:rPr lang="en-US" smtClean="0"/>
              <a:t>‹#›</a:t>
            </a:fld>
            <a:endParaRPr lang="en-US"/>
          </a:p>
        </p:txBody>
      </p:sp>
    </p:spTree>
    <p:extLst>
      <p:ext uri="{BB962C8B-B14F-4D97-AF65-F5344CB8AC3E}">
        <p14:creationId xmlns:p14="http://schemas.microsoft.com/office/powerpoint/2010/main" val="20104725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15 mins</a:t>
            </a:r>
          </a:p>
          <a:p>
            <a:r>
              <a:rPr lang="en-US" dirty="0"/>
              <a:t>7.5 mins for demo</a:t>
            </a:r>
          </a:p>
          <a:p>
            <a:r>
              <a:rPr lang="en-US" dirty="0"/>
              <a:t>7.5 mins for answering the set </a:t>
            </a:r>
            <a:r>
              <a:rPr lang="en-US" dirty="0" err="1"/>
              <a:t>quesions</a:t>
            </a:r>
            <a:endParaRPr lang="en-US" dirty="0"/>
          </a:p>
        </p:txBody>
      </p:sp>
      <p:sp>
        <p:nvSpPr>
          <p:cNvPr id="4" name="Slide Number Placeholder 3"/>
          <p:cNvSpPr>
            <a:spLocks noGrp="1"/>
          </p:cNvSpPr>
          <p:nvPr>
            <p:ph type="sldNum" sz="quarter" idx="5"/>
          </p:nvPr>
        </p:nvSpPr>
        <p:spPr/>
        <p:txBody>
          <a:bodyPr/>
          <a:lstStyle/>
          <a:p>
            <a:fld id="{DF7F77C5-63E6-2840-993F-F51EDBE5F827}" type="slidenum">
              <a:rPr lang="en-US" smtClean="0"/>
              <a:t>1</a:t>
            </a:fld>
            <a:endParaRPr lang="en-US"/>
          </a:p>
        </p:txBody>
      </p:sp>
    </p:spTree>
    <p:extLst>
      <p:ext uri="{BB962C8B-B14F-4D97-AF65-F5344CB8AC3E}">
        <p14:creationId xmlns:p14="http://schemas.microsoft.com/office/powerpoint/2010/main" val="11070284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7F77C5-63E6-2840-993F-F51EDBE5F827}" type="slidenum">
              <a:rPr lang="en-US" smtClean="0"/>
              <a:t>5</a:t>
            </a:fld>
            <a:endParaRPr lang="en-US"/>
          </a:p>
        </p:txBody>
      </p:sp>
    </p:spTree>
    <p:extLst>
      <p:ext uri="{BB962C8B-B14F-4D97-AF65-F5344CB8AC3E}">
        <p14:creationId xmlns:p14="http://schemas.microsoft.com/office/powerpoint/2010/main" val="8266608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7F77C5-63E6-2840-993F-F51EDBE5F827}" type="slidenum">
              <a:rPr lang="en-US" smtClean="0"/>
              <a:t>7</a:t>
            </a:fld>
            <a:endParaRPr lang="en-US"/>
          </a:p>
        </p:txBody>
      </p:sp>
    </p:spTree>
    <p:extLst>
      <p:ext uri="{BB962C8B-B14F-4D97-AF65-F5344CB8AC3E}">
        <p14:creationId xmlns:p14="http://schemas.microsoft.com/office/powerpoint/2010/main" val="30385122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7F77C5-63E6-2840-993F-F51EDBE5F827}" type="slidenum">
              <a:rPr lang="en-US" smtClean="0"/>
              <a:t>11</a:t>
            </a:fld>
            <a:endParaRPr lang="en-US"/>
          </a:p>
        </p:txBody>
      </p:sp>
    </p:spTree>
    <p:extLst>
      <p:ext uri="{BB962C8B-B14F-4D97-AF65-F5344CB8AC3E}">
        <p14:creationId xmlns:p14="http://schemas.microsoft.com/office/powerpoint/2010/main" val="17959783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EE020-481B-1177-1364-348AAEB7486C}"/>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4485DB39-55AA-AF7C-34B0-454FB93F39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A2D3A845-A877-670B-2016-752E60DD173A}"/>
              </a:ext>
            </a:extLst>
          </p:cNvPr>
          <p:cNvSpPr>
            <a:spLocks noGrp="1"/>
          </p:cNvSpPr>
          <p:nvPr>
            <p:ph type="dt" sz="half" idx="10"/>
          </p:nvPr>
        </p:nvSpPr>
        <p:spPr/>
        <p:txBody>
          <a:bodyPr/>
          <a:lstStyle/>
          <a:p>
            <a:fld id="{AAD2B56E-018D-6144-B06B-E0BFBDC2C4B5}" type="datetimeFigureOut">
              <a:rPr lang="en-US" smtClean="0"/>
              <a:t>7/4/23</a:t>
            </a:fld>
            <a:endParaRPr lang="en-US"/>
          </a:p>
        </p:txBody>
      </p:sp>
      <p:sp>
        <p:nvSpPr>
          <p:cNvPr id="5" name="Footer Placeholder 4">
            <a:extLst>
              <a:ext uri="{FF2B5EF4-FFF2-40B4-BE49-F238E27FC236}">
                <a16:creationId xmlns:a16="http://schemas.microsoft.com/office/drawing/2014/main" id="{64576D71-6978-23B5-E829-493D3A7918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3DA0B0-6C41-0791-0DEF-098F5D88D4B1}"/>
              </a:ext>
            </a:extLst>
          </p:cNvPr>
          <p:cNvSpPr>
            <a:spLocks noGrp="1"/>
          </p:cNvSpPr>
          <p:nvPr>
            <p:ph type="sldNum" sz="quarter" idx="12"/>
          </p:nvPr>
        </p:nvSpPr>
        <p:spPr/>
        <p:txBody>
          <a:bodyPr/>
          <a:lstStyle/>
          <a:p>
            <a:fld id="{9F4B575E-CC18-5C47-9635-7CF33A389E74}" type="slidenum">
              <a:rPr lang="en-US" smtClean="0"/>
              <a:t>‹#›</a:t>
            </a:fld>
            <a:endParaRPr lang="en-US"/>
          </a:p>
        </p:txBody>
      </p:sp>
    </p:spTree>
    <p:extLst>
      <p:ext uri="{BB962C8B-B14F-4D97-AF65-F5344CB8AC3E}">
        <p14:creationId xmlns:p14="http://schemas.microsoft.com/office/powerpoint/2010/main" val="31403752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75AFD-3FFA-D83B-0E22-E45348B5ED94}"/>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73566941-C7C9-3378-518F-B767FF8F8F89}"/>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347F13C-7EA2-85FC-21EB-5A2BB58F5935}"/>
              </a:ext>
            </a:extLst>
          </p:cNvPr>
          <p:cNvSpPr>
            <a:spLocks noGrp="1"/>
          </p:cNvSpPr>
          <p:nvPr>
            <p:ph type="dt" sz="half" idx="10"/>
          </p:nvPr>
        </p:nvSpPr>
        <p:spPr/>
        <p:txBody>
          <a:bodyPr/>
          <a:lstStyle/>
          <a:p>
            <a:fld id="{AAD2B56E-018D-6144-B06B-E0BFBDC2C4B5}" type="datetimeFigureOut">
              <a:rPr lang="en-US" smtClean="0"/>
              <a:t>7/4/23</a:t>
            </a:fld>
            <a:endParaRPr lang="en-US"/>
          </a:p>
        </p:txBody>
      </p:sp>
      <p:sp>
        <p:nvSpPr>
          <p:cNvPr id="5" name="Footer Placeholder 4">
            <a:extLst>
              <a:ext uri="{FF2B5EF4-FFF2-40B4-BE49-F238E27FC236}">
                <a16:creationId xmlns:a16="http://schemas.microsoft.com/office/drawing/2014/main" id="{F751D586-3240-2E6C-78DD-530EE11D40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7C6B49-3974-6473-1B1F-AE5B793B4651}"/>
              </a:ext>
            </a:extLst>
          </p:cNvPr>
          <p:cNvSpPr>
            <a:spLocks noGrp="1"/>
          </p:cNvSpPr>
          <p:nvPr>
            <p:ph type="sldNum" sz="quarter" idx="12"/>
          </p:nvPr>
        </p:nvSpPr>
        <p:spPr/>
        <p:txBody>
          <a:bodyPr/>
          <a:lstStyle/>
          <a:p>
            <a:fld id="{9F4B575E-CC18-5C47-9635-7CF33A389E74}" type="slidenum">
              <a:rPr lang="en-US" smtClean="0"/>
              <a:t>‹#›</a:t>
            </a:fld>
            <a:endParaRPr lang="en-US"/>
          </a:p>
        </p:txBody>
      </p:sp>
    </p:spTree>
    <p:extLst>
      <p:ext uri="{BB962C8B-B14F-4D97-AF65-F5344CB8AC3E}">
        <p14:creationId xmlns:p14="http://schemas.microsoft.com/office/powerpoint/2010/main" val="41481867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DC8A1B-44A8-47FD-DCA9-F9804865E787}"/>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61DDBFF-59A8-6E20-4A12-312A01547C4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D12F0F7-B633-9935-11C5-736A02B26B79}"/>
              </a:ext>
            </a:extLst>
          </p:cNvPr>
          <p:cNvSpPr>
            <a:spLocks noGrp="1"/>
          </p:cNvSpPr>
          <p:nvPr>
            <p:ph type="dt" sz="half" idx="10"/>
          </p:nvPr>
        </p:nvSpPr>
        <p:spPr/>
        <p:txBody>
          <a:bodyPr/>
          <a:lstStyle/>
          <a:p>
            <a:fld id="{AAD2B56E-018D-6144-B06B-E0BFBDC2C4B5}" type="datetimeFigureOut">
              <a:rPr lang="en-US" smtClean="0"/>
              <a:t>7/4/23</a:t>
            </a:fld>
            <a:endParaRPr lang="en-US"/>
          </a:p>
        </p:txBody>
      </p:sp>
      <p:sp>
        <p:nvSpPr>
          <p:cNvPr id="5" name="Footer Placeholder 4">
            <a:extLst>
              <a:ext uri="{FF2B5EF4-FFF2-40B4-BE49-F238E27FC236}">
                <a16:creationId xmlns:a16="http://schemas.microsoft.com/office/drawing/2014/main" id="{9CB79652-1F9C-7D06-6602-ADF7755312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2BF800-35E8-5573-E142-7D24E2154A5D}"/>
              </a:ext>
            </a:extLst>
          </p:cNvPr>
          <p:cNvSpPr>
            <a:spLocks noGrp="1"/>
          </p:cNvSpPr>
          <p:nvPr>
            <p:ph type="sldNum" sz="quarter" idx="12"/>
          </p:nvPr>
        </p:nvSpPr>
        <p:spPr/>
        <p:txBody>
          <a:bodyPr/>
          <a:lstStyle/>
          <a:p>
            <a:fld id="{9F4B575E-CC18-5C47-9635-7CF33A389E74}" type="slidenum">
              <a:rPr lang="en-US" smtClean="0"/>
              <a:t>‹#›</a:t>
            </a:fld>
            <a:endParaRPr lang="en-US"/>
          </a:p>
        </p:txBody>
      </p:sp>
    </p:spTree>
    <p:extLst>
      <p:ext uri="{BB962C8B-B14F-4D97-AF65-F5344CB8AC3E}">
        <p14:creationId xmlns:p14="http://schemas.microsoft.com/office/powerpoint/2010/main" val="36732633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FBFE1-1E4A-59E9-F078-FAD15BC1EE4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A3A8DD4-9C69-46AD-6220-ECA15BA9FBA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285950E-0FC1-9C61-2008-61F9CCCF1064}"/>
              </a:ext>
            </a:extLst>
          </p:cNvPr>
          <p:cNvSpPr>
            <a:spLocks noGrp="1"/>
          </p:cNvSpPr>
          <p:nvPr>
            <p:ph type="dt" sz="half" idx="10"/>
          </p:nvPr>
        </p:nvSpPr>
        <p:spPr/>
        <p:txBody>
          <a:bodyPr/>
          <a:lstStyle/>
          <a:p>
            <a:fld id="{AAD2B56E-018D-6144-B06B-E0BFBDC2C4B5}" type="datetimeFigureOut">
              <a:rPr lang="en-US" smtClean="0"/>
              <a:t>7/4/23</a:t>
            </a:fld>
            <a:endParaRPr lang="en-US"/>
          </a:p>
        </p:txBody>
      </p:sp>
      <p:sp>
        <p:nvSpPr>
          <p:cNvPr id="5" name="Footer Placeholder 4">
            <a:extLst>
              <a:ext uri="{FF2B5EF4-FFF2-40B4-BE49-F238E27FC236}">
                <a16:creationId xmlns:a16="http://schemas.microsoft.com/office/drawing/2014/main" id="{57825D84-72E5-CCE4-8592-0697949E72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124C4D-AF02-89CB-A514-8A411F09DD6C}"/>
              </a:ext>
            </a:extLst>
          </p:cNvPr>
          <p:cNvSpPr>
            <a:spLocks noGrp="1"/>
          </p:cNvSpPr>
          <p:nvPr>
            <p:ph type="sldNum" sz="quarter" idx="12"/>
          </p:nvPr>
        </p:nvSpPr>
        <p:spPr/>
        <p:txBody>
          <a:bodyPr/>
          <a:lstStyle/>
          <a:p>
            <a:fld id="{9F4B575E-CC18-5C47-9635-7CF33A389E74}" type="slidenum">
              <a:rPr lang="en-US" smtClean="0"/>
              <a:t>‹#›</a:t>
            </a:fld>
            <a:endParaRPr lang="en-US"/>
          </a:p>
        </p:txBody>
      </p:sp>
    </p:spTree>
    <p:extLst>
      <p:ext uri="{BB962C8B-B14F-4D97-AF65-F5344CB8AC3E}">
        <p14:creationId xmlns:p14="http://schemas.microsoft.com/office/powerpoint/2010/main" val="1396563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7908E-05D4-E0CD-2DF5-672361A8DC2A}"/>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0E55448-F924-9A48-3E37-8F349A352A1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9FFFF99-10F7-5F14-DA7F-8D8C9DFB6C58}"/>
              </a:ext>
            </a:extLst>
          </p:cNvPr>
          <p:cNvSpPr>
            <a:spLocks noGrp="1"/>
          </p:cNvSpPr>
          <p:nvPr>
            <p:ph type="dt" sz="half" idx="10"/>
          </p:nvPr>
        </p:nvSpPr>
        <p:spPr/>
        <p:txBody>
          <a:bodyPr/>
          <a:lstStyle/>
          <a:p>
            <a:fld id="{AAD2B56E-018D-6144-B06B-E0BFBDC2C4B5}" type="datetimeFigureOut">
              <a:rPr lang="en-US" smtClean="0"/>
              <a:t>7/4/23</a:t>
            </a:fld>
            <a:endParaRPr lang="en-US"/>
          </a:p>
        </p:txBody>
      </p:sp>
      <p:sp>
        <p:nvSpPr>
          <p:cNvPr id="5" name="Footer Placeholder 4">
            <a:extLst>
              <a:ext uri="{FF2B5EF4-FFF2-40B4-BE49-F238E27FC236}">
                <a16:creationId xmlns:a16="http://schemas.microsoft.com/office/drawing/2014/main" id="{D5D6142F-9E9A-8566-D18D-364A05008E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A14ADD-1D4F-DCDC-E84B-CB89DFDEB2BD}"/>
              </a:ext>
            </a:extLst>
          </p:cNvPr>
          <p:cNvSpPr>
            <a:spLocks noGrp="1"/>
          </p:cNvSpPr>
          <p:nvPr>
            <p:ph type="sldNum" sz="quarter" idx="12"/>
          </p:nvPr>
        </p:nvSpPr>
        <p:spPr/>
        <p:txBody>
          <a:bodyPr/>
          <a:lstStyle/>
          <a:p>
            <a:fld id="{9F4B575E-CC18-5C47-9635-7CF33A389E74}" type="slidenum">
              <a:rPr lang="en-US" smtClean="0"/>
              <a:t>‹#›</a:t>
            </a:fld>
            <a:endParaRPr lang="en-US"/>
          </a:p>
        </p:txBody>
      </p:sp>
    </p:spTree>
    <p:extLst>
      <p:ext uri="{BB962C8B-B14F-4D97-AF65-F5344CB8AC3E}">
        <p14:creationId xmlns:p14="http://schemas.microsoft.com/office/powerpoint/2010/main" val="37127228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8DDAA-4EB9-BFF3-F226-3C639F55171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4D02691-7DC8-77DB-42C2-EC9E369BA0C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9A137E24-1DC9-8C45-8B8A-E6AF093492D7}"/>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97C95149-F99B-43D9-AFCF-1DEB6E43BC65}"/>
              </a:ext>
            </a:extLst>
          </p:cNvPr>
          <p:cNvSpPr>
            <a:spLocks noGrp="1"/>
          </p:cNvSpPr>
          <p:nvPr>
            <p:ph type="dt" sz="half" idx="10"/>
          </p:nvPr>
        </p:nvSpPr>
        <p:spPr/>
        <p:txBody>
          <a:bodyPr/>
          <a:lstStyle/>
          <a:p>
            <a:fld id="{AAD2B56E-018D-6144-B06B-E0BFBDC2C4B5}" type="datetimeFigureOut">
              <a:rPr lang="en-US" smtClean="0"/>
              <a:t>7/4/23</a:t>
            </a:fld>
            <a:endParaRPr lang="en-US"/>
          </a:p>
        </p:txBody>
      </p:sp>
      <p:sp>
        <p:nvSpPr>
          <p:cNvPr id="6" name="Footer Placeholder 5">
            <a:extLst>
              <a:ext uri="{FF2B5EF4-FFF2-40B4-BE49-F238E27FC236}">
                <a16:creationId xmlns:a16="http://schemas.microsoft.com/office/drawing/2014/main" id="{4A7A640E-91A8-AF3B-CA80-006D2F2217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A19BEFB-D03A-9720-7A35-4780E5153286}"/>
              </a:ext>
            </a:extLst>
          </p:cNvPr>
          <p:cNvSpPr>
            <a:spLocks noGrp="1"/>
          </p:cNvSpPr>
          <p:nvPr>
            <p:ph type="sldNum" sz="quarter" idx="12"/>
          </p:nvPr>
        </p:nvSpPr>
        <p:spPr/>
        <p:txBody>
          <a:bodyPr/>
          <a:lstStyle/>
          <a:p>
            <a:fld id="{9F4B575E-CC18-5C47-9635-7CF33A389E74}" type="slidenum">
              <a:rPr lang="en-US" smtClean="0"/>
              <a:t>‹#›</a:t>
            </a:fld>
            <a:endParaRPr lang="en-US"/>
          </a:p>
        </p:txBody>
      </p:sp>
    </p:spTree>
    <p:extLst>
      <p:ext uri="{BB962C8B-B14F-4D97-AF65-F5344CB8AC3E}">
        <p14:creationId xmlns:p14="http://schemas.microsoft.com/office/powerpoint/2010/main" val="37081107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6A8C1-8E51-B5E5-26EA-993C77E4489F}"/>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5E96A26-DA52-3844-8287-DBD81F1F66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D5E61440-B634-9C75-1D18-F71A0600DA8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130EFE1F-D7BD-313A-158D-5DD1BE59C0D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E2F8033-411D-2E15-8EAB-270385515376}"/>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176304A7-61C5-A515-749C-46B95F876196}"/>
              </a:ext>
            </a:extLst>
          </p:cNvPr>
          <p:cNvSpPr>
            <a:spLocks noGrp="1"/>
          </p:cNvSpPr>
          <p:nvPr>
            <p:ph type="dt" sz="half" idx="10"/>
          </p:nvPr>
        </p:nvSpPr>
        <p:spPr/>
        <p:txBody>
          <a:bodyPr/>
          <a:lstStyle/>
          <a:p>
            <a:fld id="{AAD2B56E-018D-6144-B06B-E0BFBDC2C4B5}" type="datetimeFigureOut">
              <a:rPr lang="en-US" smtClean="0"/>
              <a:t>7/4/23</a:t>
            </a:fld>
            <a:endParaRPr lang="en-US"/>
          </a:p>
        </p:txBody>
      </p:sp>
      <p:sp>
        <p:nvSpPr>
          <p:cNvPr id="8" name="Footer Placeholder 7">
            <a:extLst>
              <a:ext uri="{FF2B5EF4-FFF2-40B4-BE49-F238E27FC236}">
                <a16:creationId xmlns:a16="http://schemas.microsoft.com/office/drawing/2014/main" id="{15733445-8B91-ACD8-4809-4BD4321B51E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D4E54BD-A99E-DFB1-820B-5F02FDDE9503}"/>
              </a:ext>
            </a:extLst>
          </p:cNvPr>
          <p:cNvSpPr>
            <a:spLocks noGrp="1"/>
          </p:cNvSpPr>
          <p:nvPr>
            <p:ph type="sldNum" sz="quarter" idx="12"/>
          </p:nvPr>
        </p:nvSpPr>
        <p:spPr/>
        <p:txBody>
          <a:bodyPr/>
          <a:lstStyle/>
          <a:p>
            <a:fld id="{9F4B575E-CC18-5C47-9635-7CF33A389E74}" type="slidenum">
              <a:rPr lang="en-US" smtClean="0"/>
              <a:t>‹#›</a:t>
            </a:fld>
            <a:endParaRPr lang="en-US"/>
          </a:p>
        </p:txBody>
      </p:sp>
    </p:spTree>
    <p:extLst>
      <p:ext uri="{BB962C8B-B14F-4D97-AF65-F5344CB8AC3E}">
        <p14:creationId xmlns:p14="http://schemas.microsoft.com/office/powerpoint/2010/main" val="37954309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C09E7-684A-D2C0-5B43-32A11C865321}"/>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A7C42041-E392-E666-19C0-A081EE2A9263}"/>
              </a:ext>
            </a:extLst>
          </p:cNvPr>
          <p:cNvSpPr>
            <a:spLocks noGrp="1"/>
          </p:cNvSpPr>
          <p:nvPr>
            <p:ph type="dt" sz="half" idx="10"/>
          </p:nvPr>
        </p:nvSpPr>
        <p:spPr/>
        <p:txBody>
          <a:bodyPr/>
          <a:lstStyle/>
          <a:p>
            <a:fld id="{AAD2B56E-018D-6144-B06B-E0BFBDC2C4B5}" type="datetimeFigureOut">
              <a:rPr lang="en-US" smtClean="0"/>
              <a:t>7/4/23</a:t>
            </a:fld>
            <a:endParaRPr lang="en-US"/>
          </a:p>
        </p:txBody>
      </p:sp>
      <p:sp>
        <p:nvSpPr>
          <p:cNvPr id="4" name="Footer Placeholder 3">
            <a:extLst>
              <a:ext uri="{FF2B5EF4-FFF2-40B4-BE49-F238E27FC236}">
                <a16:creationId xmlns:a16="http://schemas.microsoft.com/office/drawing/2014/main" id="{8BE7B574-C864-5C57-DF6C-C1EB2D0B944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F9D16EF-73E5-4F99-0528-D8E1502D538E}"/>
              </a:ext>
            </a:extLst>
          </p:cNvPr>
          <p:cNvSpPr>
            <a:spLocks noGrp="1"/>
          </p:cNvSpPr>
          <p:nvPr>
            <p:ph type="sldNum" sz="quarter" idx="12"/>
          </p:nvPr>
        </p:nvSpPr>
        <p:spPr/>
        <p:txBody>
          <a:bodyPr/>
          <a:lstStyle/>
          <a:p>
            <a:fld id="{9F4B575E-CC18-5C47-9635-7CF33A389E74}" type="slidenum">
              <a:rPr lang="en-US" smtClean="0"/>
              <a:t>‹#›</a:t>
            </a:fld>
            <a:endParaRPr lang="en-US"/>
          </a:p>
        </p:txBody>
      </p:sp>
    </p:spTree>
    <p:extLst>
      <p:ext uri="{BB962C8B-B14F-4D97-AF65-F5344CB8AC3E}">
        <p14:creationId xmlns:p14="http://schemas.microsoft.com/office/powerpoint/2010/main" val="33241636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7B510A-C2F5-0683-4516-2E16C4D7CCBC}"/>
              </a:ext>
            </a:extLst>
          </p:cNvPr>
          <p:cNvSpPr>
            <a:spLocks noGrp="1"/>
          </p:cNvSpPr>
          <p:nvPr>
            <p:ph type="dt" sz="half" idx="10"/>
          </p:nvPr>
        </p:nvSpPr>
        <p:spPr/>
        <p:txBody>
          <a:bodyPr/>
          <a:lstStyle/>
          <a:p>
            <a:fld id="{AAD2B56E-018D-6144-B06B-E0BFBDC2C4B5}" type="datetimeFigureOut">
              <a:rPr lang="en-US" smtClean="0"/>
              <a:t>7/4/23</a:t>
            </a:fld>
            <a:endParaRPr lang="en-US"/>
          </a:p>
        </p:txBody>
      </p:sp>
      <p:sp>
        <p:nvSpPr>
          <p:cNvPr id="3" name="Footer Placeholder 2">
            <a:extLst>
              <a:ext uri="{FF2B5EF4-FFF2-40B4-BE49-F238E27FC236}">
                <a16:creationId xmlns:a16="http://schemas.microsoft.com/office/drawing/2014/main" id="{5056442C-6018-82AE-5B94-196BEA78DCF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7677B42-3B62-1E95-35D5-CE01FBB6DC9F}"/>
              </a:ext>
            </a:extLst>
          </p:cNvPr>
          <p:cNvSpPr>
            <a:spLocks noGrp="1"/>
          </p:cNvSpPr>
          <p:nvPr>
            <p:ph type="sldNum" sz="quarter" idx="12"/>
          </p:nvPr>
        </p:nvSpPr>
        <p:spPr/>
        <p:txBody>
          <a:bodyPr/>
          <a:lstStyle/>
          <a:p>
            <a:fld id="{9F4B575E-CC18-5C47-9635-7CF33A389E74}" type="slidenum">
              <a:rPr lang="en-US" smtClean="0"/>
              <a:t>‹#›</a:t>
            </a:fld>
            <a:endParaRPr lang="en-US"/>
          </a:p>
        </p:txBody>
      </p:sp>
    </p:spTree>
    <p:extLst>
      <p:ext uri="{BB962C8B-B14F-4D97-AF65-F5344CB8AC3E}">
        <p14:creationId xmlns:p14="http://schemas.microsoft.com/office/powerpoint/2010/main" val="21409963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60E81-E4BA-D5FF-B71E-D7A6562F219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B71588EA-735F-E38B-087D-DCAEDCAD23D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76FA2BE7-969F-F4E5-69C8-1F553EC991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27F79C9-DC34-59AE-97BC-8A563B195268}"/>
              </a:ext>
            </a:extLst>
          </p:cNvPr>
          <p:cNvSpPr>
            <a:spLocks noGrp="1"/>
          </p:cNvSpPr>
          <p:nvPr>
            <p:ph type="dt" sz="half" idx="10"/>
          </p:nvPr>
        </p:nvSpPr>
        <p:spPr/>
        <p:txBody>
          <a:bodyPr/>
          <a:lstStyle/>
          <a:p>
            <a:fld id="{AAD2B56E-018D-6144-B06B-E0BFBDC2C4B5}" type="datetimeFigureOut">
              <a:rPr lang="en-US" smtClean="0"/>
              <a:t>7/4/23</a:t>
            </a:fld>
            <a:endParaRPr lang="en-US"/>
          </a:p>
        </p:txBody>
      </p:sp>
      <p:sp>
        <p:nvSpPr>
          <p:cNvPr id="6" name="Footer Placeholder 5">
            <a:extLst>
              <a:ext uri="{FF2B5EF4-FFF2-40B4-BE49-F238E27FC236}">
                <a16:creationId xmlns:a16="http://schemas.microsoft.com/office/drawing/2014/main" id="{CFF771B2-114F-1167-B6B7-962B307DC0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C46BDD-28E9-F44E-94E6-02B351B4C170}"/>
              </a:ext>
            </a:extLst>
          </p:cNvPr>
          <p:cNvSpPr>
            <a:spLocks noGrp="1"/>
          </p:cNvSpPr>
          <p:nvPr>
            <p:ph type="sldNum" sz="quarter" idx="12"/>
          </p:nvPr>
        </p:nvSpPr>
        <p:spPr/>
        <p:txBody>
          <a:bodyPr/>
          <a:lstStyle/>
          <a:p>
            <a:fld id="{9F4B575E-CC18-5C47-9635-7CF33A389E74}" type="slidenum">
              <a:rPr lang="en-US" smtClean="0"/>
              <a:t>‹#›</a:t>
            </a:fld>
            <a:endParaRPr lang="en-US"/>
          </a:p>
        </p:txBody>
      </p:sp>
    </p:spTree>
    <p:extLst>
      <p:ext uri="{BB962C8B-B14F-4D97-AF65-F5344CB8AC3E}">
        <p14:creationId xmlns:p14="http://schemas.microsoft.com/office/powerpoint/2010/main" val="2583221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DED3B-F989-890B-B9B2-5033A1CECB0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96498925-E5B5-4390-CD3E-1386842794D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60F9CD3-992D-AA6B-1240-EC0268569C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6BB3370-7490-4F5E-D9B0-38937D17CAD0}"/>
              </a:ext>
            </a:extLst>
          </p:cNvPr>
          <p:cNvSpPr>
            <a:spLocks noGrp="1"/>
          </p:cNvSpPr>
          <p:nvPr>
            <p:ph type="dt" sz="half" idx="10"/>
          </p:nvPr>
        </p:nvSpPr>
        <p:spPr/>
        <p:txBody>
          <a:bodyPr/>
          <a:lstStyle/>
          <a:p>
            <a:fld id="{AAD2B56E-018D-6144-B06B-E0BFBDC2C4B5}" type="datetimeFigureOut">
              <a:rPr lang="en-US" smtClean="0"/>
              <a:t>7/4/23</a:t>
            </a:fld>
            <a:endParaRPr lang="en-US"/>
          </a:p>
        </p:txBody>
      </p:sp>
      <p:sp>
        <p:nvSpPr>
          <p:cNvPr id="6" name="Footer Placeholder 5">
            <a:extLst>
              <a:ext uri="{FF2B5EF4-FFF2-40B4-BE49-F238E27FC236}">
                <a16:creationId xmlns:a16="http://schemas.microsoft.com/office/drawing/2014/main" id="{1B1ED4C3-4187-401C-BE8A-F6FB0C3C1F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0513927-A4A0-7C18-0EEC-B5CAE0225885}"/>
              </a:ext>
            </a:extLst>
          </p:cNvPr>
          <p:cNvSpPr>
            <a:spLocks noGrp="1"/>
          </p:cNvSpPr>
          <p:nvPr>
            <p:ph type="sldNum" sz="quarter" idx="12"/>
          </p:nvPr>
        </p:nvSpPr>
        <p:spPr/>
        <p:txBody>
          <a:bodyPr/>
          <a:lstStyle/>
          <a:p>
            <a:fld id="{9F4B575E-CC18-5C47-9635-7CF33A389E74}" type="slidenum">
              <a:rPr lang="en-US" smtClean="0"/>
              <a:t>‹#›</a:t>
            </a:fld>
            <a:endParaRPr lang="en-US"/>
          </a:p>
        </p:txBody>
      </p:sp>
    </p:spTree>
    <p:extLst>
      <p:ext uri="{BB962C8B-B14F-4D97-AF65-F5344CB8AC3E}">
        <p14:creationId xmlns:p14="http://schemas.microsoft.com/office/powerpoint/2010/main" val="19638580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FAE53B2-B800-B3D9-4339-56CE27D480D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41B07578-01F0-D007-7789-4340A4B3A8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D8C1AC1-B06E-58B7-319B-6F236E90D3A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D2B56E-018D-6144-B06B-E0BFBDC2C4B5}" type="datetimeFigureOut">
              <a:rPr lang="en-US" smtClean="0"/>
              <a:t>7/4/23</a:t>
            </a:fld>
            <a:endParaRPr lang="en-US"/>
          </a:p>
        </p:txBody>
      </p:sp>
      <p:sp>
        <p:nvSpPr>
          <p:cNvPr id="5" name="Footer Placeholder 4">
            <a:extLst>
              <a:ext uri="{FF2B5EF4-FFF2-40B4-BE49-F238E27FC236}">
                <a16:creationId xmlns:a16="http://schemas.microsoft.com/office/drawing/2014/main" id="{69541959-2E37-9A63-953B-325EEEF5AA7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E64CC09-E03C-0C4E-B329-31DBACB832C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4B575E-CC18-5C47-9635-7CF33A389E74}" type="slidenum">
              <a:rPr lang="en-US" smtClean="0"/>
              <a:t>‹#›</a:t>
            </a:fld>
            <a:endParaRPr lang="en-US"/>
          </a:p>
        </p:txBody>
      </p:sp>
    </p:spTree>
    <p:extLst>
      <p:ext uri="{BB962C8B-B14F-4D97-AF65-F5344CB8AC3E}">
        <p14:creationId xmlns:p14="http://schemas.microsoft.com/office/powerpoint/2010/main" val="42342560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png"/><Relationship Id="rId17" Type="http://schemas.openxmlformats.org/officeDocument/2006/relationships/image" Target="../media/image20.png"/><Relationship Id="rId2" Type="http://schemas.openxmlformats.org/officeDocument/2006/relationships/notesSlide" Target="../notesSlides/notesSlide2.xml"/><Relationship Id="rId16"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5" Type="http://schemas.openxmlformats.org/officeDocument/2006/relationships/image" Target="../media/image1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 Id="rId14" Type="http://schemas.openxmlformats.org/officeDocument/2006/relationships/image" Target="../media/image17.png"/></Relationships>
</file>

<file path=ppt/slides/_rels/slide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4D44D24E-7552-3BC0-E62E-727FEB8AC909}"/>
              </a:ext>
            </a:extLst>
          </p:cNvPr>
          <p:cNvSpPr txBox="1"/>
          <p:nvPr/>
        </p:nvSpPr>
        <p:spPr>
          <a:xfrm>
            <a:off x="145914" y="87549"/>
            <a:ext cx="9843016" cy="369332"/>
          </a:xfrm>
          <a:prstGeom prst="rect">
            <a:avLst/>
          </a:prstGeom>
          <a:noFill/>
        </p:spPr>
        <p:txBody>
          <a:bodyPr wrap="none" rtlCol="0">
            <a:spAutoFit/>
          </a:bodyPr>
          <a:lstStyle/>
          <a:p>
            <a:r>
              <a:rPr lang="en-US" dirty="0"/>
              <a:t>Infectious disease challenge 1: Develop a platform for </a:t>
            </a:r>
            <a:r>
              <a:rPr lang="en-US" b="1" dirty="0"/>
              <a:t>discovery</a:t>
            </a:r>
            <a:r>
              <a:rPr lang="en-US" dirty="0"/>
              <a:t> and </a:t>
            </a:r>
            <a:r>
              <a:rPr lang="en-US" b="1" dirty="0"/>
              <a:t>analysis</a:t>
            </a:r>
            <a:r>
              <a:rPr lang="en-US" dirty="0"/>
              <a:t> of correlates of protection</a:t>
            </a:r>
          </a:p>
        </p:txBody>
      </p:sp>
      <p:sp>
        <p:nvSpPr>
          <p:cNvPr id="9" name="TextBox 8">
            <a:extLst>
              <a:ext uri="{FF2B5EF4-FFF2-40B4-BE49-F238E27FC236}">
                <a16:creationId xmlns:a16="http://schemas.microsoft.com/office/drawing/2014/main" id="{EDA0A0FF-E249-9D53-E617-158E61C2B55A}"/>
              </a:ext>
            </a:extLst>
          </p:cNvPr>
          <p:cNvSpPr txBox="1"/>
          <p:nvPr/>
        </p:nvSpPr>
        <p:spPr>
          <a:xfrm>
            <a:off x="3555721" y="2721114"/>
            <a:ext cx="5080558" cy="1938992"/>
          </a:xfrm>
          <a:prstGeom prst="rect">
            <a:avLst/>
          </a:prstGeom>
          <a:noFill/>
        </p:spPr>
        <p:txBody>
          <a:bodyPr wrap="none" rtlCol="0">
            <a:spAutoFit/>
          </a:bodyPr>
          <a:lstStyle/>
          <a:p>
            <a:r>
              <a:rPr lang="en-US" sz="4000" dirty="0"/>
              <a:t>PLATFORM NAME?????</a:t>
            </a:r>
          </a:p>
          <a:p>
            <a:endParaRPr lang="en-US" sz="4000" dirty="0"/>
          </a:p>
          <a:p>
            <a:endParaRPr lang="en-US" sz="4000" dirty="0"/>
          </a:p>
        </p:txBody>
      </p:sp>
      <p:sp>
        <p:nvSpPr>
          <p:cNvPr id="10" name="TextBox 9">
            <a:extLst>
              <a:ext uri="{FF2B5EF4-FFF2-40B4-BE49-F238E27FC236}">
                <a16:creationId xmlns:a16="http://schemas.microsoft.com/office/drawing/2014/main" id="{3B8616A4-E2D1-EC8C-9F8B-56E89F73ED17}"/>
              </a:ext>
            </a:extLst>
          </p:cNvPr>
          <p:cNvSpPr txBox="1"/>
          <p:nvPr/>
        </p:nvSpPr>
        <p:spPr>
          <a:xfrm>
            <a:off x="3427706" y="4718165"/>
            <a:ext cx="5260671" cy="646331"/>
          </a:xfrm>
          <a:prstGeom prst="rect">
            <a:avLst/>
          </a:prstGeom>
          <a:noFill/>
        </p:spPr>
        <p:txBody>
          <a:bodyPr wrap="none" rtlCol="0">
            <a:spAutoFit/>
          </a:bodyPr>
          <a:lstStyle/>
          <a:p>
            <a:pPr algn="ctr"/>
            <a:r>
              <a:rPr lang="en-US" dirty="0"/>
              <a:t>Random Forest Rangers</a:t>
            </a:r>
          </a:p>
          <a:p>
            <a:pPr algn="ctr"/>
            <a:r>
              <a:rPr lang="en-US" dirty="0"/>
              <a:t>Gokhan Tut, Duncan Murray, David Bone, Wayne Croft</a:t>
            </a:r>
          </a:p>
        </p:txBody>
      </p:sp>
      <p:sp>
        <p:nvSpPr>
          <p:cNvPr id="11" name="TextBox 10">
            <a:extLst>
              <a:ext uri="{FF2B5EF4-FFF2-40B4-BE49-F238E27FC236}">
                <a16:creationId xmlns:a16="http://schemas.microsoft.com/office/drawing/2014/main" id="{47A5C974-54C8-CDD7-DF85-9831FFECC7BE}"/>
              </a:ext>
            </a:extLst>
          </p:cNvPr>
          <p:cNvSpPr txBox="1"/>
          <p:nvPr/>
        </p:nvSpPr>
        <p:spPr>
          <a:xfrm>
            <a:off x="2886061" y="1493504"/>
            <a:ext cx="6608989" cy="646331"/>
          </a:xfrm>
          <a:prstGeom prst="rect">
            <a:avLst/>
          </a:prstGeom>
          <a:noFill/>
        </p:spPr>
        <p:txBody>
          <a:bodyPr wrap="none" rtlCol="0">
            <a:spAutoFit/>
          </a:bodyPr>
          <a:lstStyle/>
          <a:p>
            <a:pPr algn="ctr"/>
            <a:r>
              <a:rPr lang="en-US" dirty="0">
                <a:solidFill>
                  <a:srgbClr val="FF0000"/>
                </a:solidFill>
              </a:rPr>
              <a:t>Main focus: tools to identify correlates across unconnected datasets </a:t>
            </a:r>
          </a:p>
          <a:p>
            <a:pPr algn="ctr"/>
            <a:r>
              <a:rPr lang="en-US" dirty="0">
                <a:solidFill>
                  <a:srgbClr val="FF0000"/>
                </a:solidFill>
              </a:rPr>
              <a:t>Key points: FUNCTIONALITY AND POTENTIAL</a:t>
            </a:r>
          </a:p>
        </p:txBody>
      </p:sp>
    </p:spTree>
    <p:extLst>
      <p:ext uri="{BB962C8B-B14F-4D97-AF65-F5344CB8AC3E}">
        <p14:creationId xmlns:p14="http://schemas.microsoft.com/office/powerpoint/2010/main" val="35913712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43150F8-942E-95B2-04EA-7F467AFFFEB4}"/>
              </a:ext>
            </a:extLst>
          </p:cNvPr>
          <p:cNvSpPr txBox="1"/>
          <p:nvPr/>
        </p:nvSpPr>
        <p:spPr>
          <a:xfrm>
            <a:off x="145914" y="87549"/>
            <a:ext cx="11913224" cy="923330"/>
          </a:xfrm>
          <a:prstGeom prst="rect">
            <a:avLst/>
          </a:prstGeom>
          <a:noFill/>
        </p:spPr>
        <p:txBody>
          <a:bodyPr wrap="square" rtlCol="0">
            <a:spAutoFit/>
          </a:bodyPr>
          <a:lstStyle/>
          <a:p>
            <a:r>
              <a:rPr lang="en-US" dirty="0"/>
              <a:t>How we will work with government stakeholders (policymakers and regulators) to ensure that ML methods are embraced and findings trusted. How we would balance this against community needs (e.g. public hesitant about steps being skipped in accelerated vaccine pipeline)</a:t>
            </a:r>
          </a:p>
        </p:txBody>
      </p:sp>
      <p:sp>
        <p:nvSpPr>
          <p:cNvPr id="4" name="TextBox 3">
            <a:extLst>
              <a:ext uri="{FF2B5EF4-FFF2-40B4-BE49-F238E27FC236}">
                <a16:creationId xmlns:a16="http://schemas.microsoft.com/office/drawing/2014/main" id="{07178725-3880-EF04-09C4-69A0F81211D2}"/>
              </a:ext>
            </a:extLst>
          </p:cNvPr>
          <p:cNvSpPr txBox="1"/>
          <p:nvPr/>
        </p:nvSpPr>
        <p:spPr>
          <a:xfrm>
            <a:off x="359507" y="1651950"/>
            <a:ext cx="10402278" cy="3693319"/>
          </a:xfrm>
          <a:prstGeom prst="rect">
            <a:avLst/>
          </a:prstGeom>
          <a:noFill/>
        </p:spPr>
        <p:txBody>
          <a:bodyPr wrap="square">
            <a:spAutoFit/>
          </a:bodyPr>
          <a:lstStyle/>
          <a:p>
            <a:r>
              <a:rPr lang="en-US" dirty="0">
                <a:solidFill>
                  <a:srgbClr val="FF0000"/>
                </a:solidFill>
              </a:rPr>
              <a:t>Engage regulatory authorities early and collaborate throughout</a:t>
            </a:r>
          </a:p>
          <a:p>
            <a:endParaRPr lang="en-US" dirty="0">
              <a:solidFill>
                <a:srgbClr val="FF0000"/>
              </a:solidFill>
            </a:endParaRPr>
          </a:p>
          <a:p>
            <a:r>
              <a:rPr lang="en-US" dirty="0">
                <a:solidFill>
                  <a:srgbClr val="FF0000"/>
                </a:solidFill>
              </a:rPr>
              <a:t>Transparent conversation with government stakeholders and community</a:t>
            </a:r>
          </a:p>
          <a:p>
            <a:endParaRPr lang="en-US" dirty="0">
              <a:solidFill>
                <a:srgbClr val="FF0000"/>
              </a:solidFill>
            </a:endParaRPr>
          </a:p>
          <a:p>
            <a:r>
              <a:rPr lang="en-US" dirty="0">
                <a:solidFill>
                  <a:srgbClr val="FF0000"/>
                </a:solidFill>
              </a:rPr>
              <a:t>Acknowledge and address public concerns </a:t>
            </a:r>
          </a:p>
          <a:p>
            <a:endParaRPr lang="en-US" dirty="0">
              <a:solidFill>
                <a:srgbClr val="FF0000"/>
              </a:solidFill>
            </a:endParaRPr>
          </a:p>
          <a:p>
            <a:r>
              <a:rPr lang="en-US" dirty="0">
                <a:solidFill>
                  <a:srgbClr val="FF0000"/>
                </a:solidFill>
              </a:rPr>
              <a:t>Provide clear and accessible information about the scientific basis for the accelerated process </a:t>
            </a:r>
          </a:p>
          <a:p>
            <a:endParaRPr lang="en-US" dirty="0">
              <a:solidFill>
                <a:srgbClr val="FF0000"/>
              </a:solidFill>
            </a:endParaRPr>
          </a:p>
          <a:p>
            <a:r>
              <a:rPr lang="en-US" dirty="0" err="1">
                <a:solidFill>
                  <a:srgbClr val="FF0000"/>
                </a:solidFill>
              </a:rPr>
              <a:t>Involce</a:t>
            </a:r>
            <a:r>
              <a:rPr lang="en-US" dirty="0">
                <a:solidFill>
                  <a:srgbClr val="FF0000"/>
                </a:solidFill>
              </a:rPr>
              <a:t> community representatives</a:t>
            </a:r>
          </a:p>
          <a:p>
            <a:endParaRPr lang="en-US" dirty="0">
              <a:solidFill>
                <a:srgbClr val="FF0000"/>
              </a:solidFill>
            </a:endParaRPr>
          </a:p>
          <a:p>
            <a:r>
              <a:rPr lang="en-US" dirty="0">
                <a:solidFill>
                  <a:srgbClr val="FF0000"/>
                </a:solidFill>
              </a:rPr>
              <a:t>Safety monitoring and reporting</a:t>
            </a:r>
          </a:p>
          <a:p>
            <a:endParaRPr lang="en-US" dirty="0">
              <a:solidFill>
                <a:srgbClr val="FF0000"/>
              </a:solidFill>
            </a:endParaRPr>
          </a:p>
          <a:p>
            <a:r>
              <a:rPr lang="en-US" dirty="0">
                <a:solidFill>
                  <a:srgbClr val="FF0000"/>
                </a:solidFill>
              </a:rPr>
              <a:t>Monitor and address misinformation</a:t>
            </a:r>
          </a:p>
        </p:txBody>
      </p:sp>
    </p:spTree>
    <p:extLst>
      <p:ext uri="{BB962C8B-B14F-4D97-AF65-F5344CB8AC3E}">
        <p14:creationId xmlns:p14="http://schemas.microsoft.com/office/powerpoint/2010/main" val="903442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663766B-62BF-AD6E-9393-8AB54DE4DA85}"/>
              </a:ext>
            </a:extLst>
          </p:cNvPr>
          <p:cNvSpPr txBox="1"/>
          <p:nvPr/>
        </p:nvSpPr>
        <p:spPr>
          <a:xfrm>
            <a:off x="1954961" y="1816780"/>
            <a:ext cx="9269717" cy="2062103"/>
          </a:xfrm>
          <a:prstGeom prst="rect">
            <a:avLst/>
          </a:prstGeom>
          <a:noFill/>
        </p:spPr>
        <p:txBody>
          <a:bodyPr wrap="none" rtlCol="0">
            <a:spAutoFit/>
          </a:bodyPr>
          <a:lstStyle/>
          <a:p>
            <a:pPr algn="ctr"/>
            <a:r>
              <a:rPr lang="en-US" sz="4000" dirty="0"/>
              <a:t>POST IDEATHON PLATFORM DEVELOPMENT</a:t>
            </a:r>
          </a:p>
          <a:p>
            <a:pPr algn="ctr"/>
            <a:endParaRPr lang="en-US" sz="4000" dirty="0"/>
          </a:p>
          <a:p>
            <a:pPr algn="ctr"/>
            <a:r>
              <a:rPr lang="en-US" sz="2400" dirty="0">
                <a:solidFill>
                  <a:srgbClr val="FF0000"/>
                </a:solidFill>
              </a:rPr>
              <a:t>Ideas for additional analysis</a:t>
            </a:r>
          </a:p>
          <a:p>
            <a:pPr algn="ctr"/>
            <a:r>
              <a:rPr lang="en-US" sz="2400" dirty="0">
                <a:solidFill>
                  <a:srgbClr val="FF0000"/>
                </a:solidFill>
              </a:rPr>
              <a:t>User friendly (no code plug and play)</a:t>
            </a:r>
          </a:p>
        </p:txBody>
      </p:sp>
    </p:spTree>
    <p:extLst>
      <p:ext uri="{BB962C8B-B14F-4D97-AF65-F5344CB8AC3E}">
        <p14:creationId xmlns:p14="http://schemas.microsoft.com/office/powerpoint/2010/main" val="21593991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7705021-8F3E-68DF-FF21-24C4B21B6015}"/>
              </a:ext>
            </a:extLst>
          </p:cNvPr>
          <p:cNvSpPr txBox="1"/>
          <p:nvPr/>
        </p:nvSpPr>
        <p:spPr>
          <a:xfrm>
            <a:off x="2636495" y="5018157"/>
            <a:ext cx="6919010" cy="1323439"/>
          </a:xfrm>
          <a:prstGeom prst="rect">
            <a:avLst/>
          </a:prstGeom>
          <a:noFill/>
        </p:spPr>
        <p:txBody>
          <a:bodyPr wrap="none" rtlCol="0">
            <a:spAutoFit/>
          </a:bodyPr>
          <a:lstStyle/>
          <a:p>
            <a:r>
              <a:rPr lang="en-US" sz="4000" dirty="0"/>
              <a:t>SIMPLE GRAPHICAL WORKFLOW</a:t>
            </a:r>
          </a:p>
          <a:p>
            <a:endParaRPr lang="en-US" sz="4000" dirty="0"/>
          </a:p>
        </p:txBody>
      </p:sp>
    </p:spTree>
    <p:extLst>
      <p:ext uri="{BB962C8B-B14F-4D97-AF65-F5344CB8AC3E}">
        <p14:creationId xmlns:p14="http://schemas.microsoft.com/office/powerpoint/2010/main" val="4061807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close-up of a network&#10;&#10;Description automatically generated">
            <a:extLst>
              <a:ext uri="{FF2B5EF4-FFF2-40B4-BE49-F238E27FC236}">
                <a16:creationId xmlns:a16="http://schemas.microsoft.com/office/drawing/2014/main" id="{A0993EAC-B812-B51B-D123-81F645CC6546}"/>
              </a:ext>
            </a:extLst>
          </p:cNvPr>
          <p:cNvPicPr>
            <a:picLocks noChangeAspect="1"/>
          </p:cNvPicPr>
          <p:nvPr/>
        </p:nvPicPr>
        <p:blipFill>
          <a:blip r:embed="rId2"/>
          <a:stretch>
            <a:fillRect/>
          </a:stretch>
        </p:blipFill>
        <p:spPr>
          <a:xfrm>
            <a:off x="970281" y="643466"/>
            <a:ext cx="2624663" cy="2624663"/>
          </a:xfrm>
          <a:prstGeom prst="rect">
            <a:avLst/>
          </a:prstGeom>
        </p:spPr>
      </p:pic>
      <p:pic>
        <p:nvPicPr>
          <p:cNvPr id="3" name="Picture 2" descr="A close-up of a network&#10;&#10;Description automatically generated">
            <a:extLst>
              <a:ext uri="{FF2B5EF4-FFF2-40B4-BE49-F238E27FC236}">
                <a16:creationId xmlns:a16="http://schemas.microsoft.com/office/drawing/2014/main" id="{CDA90731-69AD-F9BF-BB4A-5D3FD2FBFA4A}"/>
              </a:ext>
            </a:extLst>
          </p:cNvPr>
          <p:cNvPicPr>
            <a:picLocks noChangeAspect="1"/>
          </p:cNvPicPr>
          <p:nvPr/>
        </p:nvPicPr>
        <p:blipFill>
          <a:blip r:embed="rId3"/>
          <a:stretch>
            <a:fillRect/>
          </a:stretch>
        </p:blipFill>
        <p:spPr>
          <a:xfrm>
            <a:off x="4224231" y="1557231"/>
            <a:ext cx="3743538" cy="3743538"/>
          </a:xfrm>
          <a:prstGeom prst="rect">
            <a:avLst/>
          </a:prstGeom>
        </p:spPr>
      </p:pic>
      <p:pic>
        <p:nvPicPr>
          <p:cNvPr id="9" name="Picture 8" descr="A diagram of a network&#10;&#10;Description automatically generated">
            <a:extLst>
              <a:ext uri="{FF2B5EF4-FFF2-40B4-BE49-F238E27FC236}">
                <a16:creationId xmlns:a16="http://schemas.microsoft.com/office/drawing/2014/main" id="{9018B6C1-0ACF-C95D-3053-D9F361119413}"/>
              </a:ext>
            </a:extLst>
          </p:cNvPr>
          <p:cNvPicPr>
            <a:picLocks noChangeAspect="1"/>
          </p:cNvPicPr>
          <p:nvPr/>
        </p:nvPicPr>
        <p:blipFill>
          <a:blip r:embed="rId4"/>
          <a:stretch>
            <a:fillRect/>
          </a:stretch>
        </p:blipFill>
        <p:spPr>
          <a:xfrm>
            <a:off x="8616317" y="643466"/>
            <a:ext cx="2624662" cy="2624662"/>
          </a:xfrm>
          <a:prstGeom prst="rect">
            <a:avLst/>
          </a:prstGeom>
        </p:spPr>
      </p:pic>
      <p:pic>
        <p:nvPicPr>
          <p:cNvPr id="5" name="Picture 4" descr="A network of purple dots and lines&#10;&#10;Description automatically generated">
            <a:extLst>
              <a:ext uri="{FF2B5EF4-FFF2-40B4-BE49-F238E27FC236}">
                <a16:creationId xmlns:a16="http://schemas.microsoft.com/office/drawing/2014/main" id="{620F879F-EC01-23B7-953D-AABC2A874E08}"/>
              </a:ext>
            </a:extLst>
          </p:cNvPr>
          <p:cNvPicPr>
            <a:picLocks noChangeAspect="1"/>
          </p:cNvPicPr>
          <p:nvPr/>
        </p:nvPicPr>
        <p:blipFill>
          <a:blip r:embed="rId5"/>
          <a:stretch>
            <a:fillRect/>
          </a:stretch>
        </p:blipFill>
        <p:spPr>
          <a:xfrm>
            <a:off x="970280" y="3589863"/>
            <a:ext cx="2624665" cy="2624665"/>
          </a:xfrm>
          <a:prstGeom prst="rect">
            <a:avLst/>
          </a:prstGeom>
        </p:spPr>
      </p:pic>
      <p:pic>
        <p:nvPicPr>
          <p:cNvPr id="11" name="Picture 10" descr="A network of information on a white background&#10;&#10;Description automatically generated">
            <a:extLst>
              <a:ext uri="{FF2B5EF4-FFF2-40B4-BE49-F238E27FC236}">
                <a16:creationId xmlns:a16="http://schemas.microsoft.com/office/drawing/2014/main" id="{CAAA4872-BFC1-BADD-CB88-B83858C78396}"/>
              </a:ext>
            </a:extLst>
          </p:cNvPr>
          <p:cNvPicPr>
            <a:picLocks noChangeAspect="1"/>
          </p:cNvPicPr>
          <p:nvPr/>
        </p:nvPicPr>
        <p:blipFill>
          <a:blip r:embed="rId6"/>
          <a:stretch>
            <a:fillRect/>
          </a:stretch>
        </p:blipFill>
        <p:spPr>
          <a:xfrm>
            <a:off x="8606651" y="3589863"/>
            <a:ext cx="2643992" cy="2643992"/>
          </a:xfrm>
          <a:prstGeom prst="rect">
            <a:avLst/>
          </a:prstGeom>
        </p:spPr>
      </p:pic>
      <p:sp>
        <p:nvSpPr>
          <p:cNvPr id="13" name="TextBox 12">
            <a:extLst>
              <a:ext uri="{FF2B5EF4-FFF2-40B4-BE49-F238E27FC236}">
                <a16:creationId xmlns:a16="http://schemas.microsoft.com/office/drawing/2014/main" id="{7947D700-1451-54BE-1F56-A87E399D0766}"/>
              </a:ext>
            </a:extLst>
          </p:cNvPr>
          <p:cNvSpPr txBox="1"/>
          <p:nvPr/>
        </p:nvSpPr>
        <p:spPr>
          <a:xfrm>
            <a:off x="5308600" y="274134"/>
            <a:ext cx="1791644" cy="369332"/>
          </a:xfrm>
          <a:prstGeom prst="rect">
            <a:avLst/>
          </a:prstGeom>
          <a:noFill/>
        </p:spPr>
        <p:txBody>
          <a:bodyPr wrap="none" rtlCol="0">
            <a:spAutoFit/>
          </a:bodyPr>
          <a:lstStyle/>
          <a:p>
            <a:r>
              <a:rPr lang="en-US" dirty="0"/>
              <a:t>Data exploration </a:t>
            </a:r>
          </a:p>
        </p:txBody>
      </p:sp>
    </p:spTree>
    <p:extLst>
      <p:ext uri="{BB962C8B-B14F-4D97-AF65-F5344CB8AC3E}">
        <p14:creationId xmlns:p14="http://schemas.microsoft.com/office/powerpoint/2010/main" val="20736544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8B2CED9-8AF6-01E3-6F71-E82D59C1A0C7}"/>
              </a:ext>
            </a:extLst>
          </p:cNvPr>
          <p:cNvSpPr txBox="1"/>
          <p:nvPr/>
        </p:nvSpPr>
        <p:spPr>
          <a:xfrm>
            <a:off x="4940300" y="2489200"/>
            <a:ext cx="1277914" cy="369332"/>
          </a:xfrm>
          <a:prstGeom prst="rect">
            <a:avLst/>
          </a:prstGeom>
          <a:noFill/>
        </p:spPr>
        <p:txBody>
          <a:bodyPr wrap="none" rtlCol="0">
            <a:spAutoFit/>
          </a:bodyPr>
          <a:lstStyle/>
          <a:p>
            <a:r>
              <a:rPr lang="en-US" dirty="0"/>
              <a:t>NLM demo </a:t>
            </a:r>
          </a:p>
        </p:txBody>
      </p:sp>
    </p:spTree>
    <p:extLst>
      <p:ext uri="{BB962C8B-B14F-4D97-AF65-F5344CB8AC3E}">
        <p14:creationId xmlns:p14="http://schemas.microsoft.com/office/powerpoint/2010/main" val="40396812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Picture 35" descr="A graph with different colored squares&#10;&#10;Description automatically generated">
            <a:extLst>
              <a:ext uri="{FF2B5EF4-FFF2-40B4-BE49-F238E27FC236}">
                <a16:creationId xmlns:a16="http://schemas.microsoft.com/office/drawing/2014/main" id="{8E8EC2AD-302C-F05D-721D-F4D9770B029B}"/>
              </a:ext>
            </a:extLst>
          </p:cNvPr>
          <p:cNvPicPr>
            <a:picLocks noChangeAspect="1"/>
          </p:cNvPicPr>
          <p:nvPr/>
        </p:nvPicPr>
        <p:blipFill>
          <a:blip r:embed="rId3"/>
          <a:stretch>
            <a:fillRect/>
          </a:stretch>
        </p:blipFill>
        <p:spPr>
          <a:xfrm>
            <a:off x="472524" y="3562057"/>
            <a:ext cx="4772576" cy="2836680"/>
          </a:xfrm>
          <a:prstGeom prst="rect">
            <a:avLst/>
          </a:prstGeom>
        </p:spPr>
      </p:pic>
      <p:pic>
        <p:nvPicPr>
          <p:cNvPr id="40" name="Picture 39" descr="A graph with a number of points&#10;&#10;Description automatically generated">
            <a:extLst>
              <a:ext uri="{FF2B5EF4-FFF2-40B4-BE49-F238E27FC236}">
                <a16:creationId xmlns:a16="http://schemas.microsoft.com/office/drawing/2014/main" id="{6528FD8C-935B-8D99-D60A-BBF159CB5F8E}"/>
              </a:ext>
            </a:extLst>
          </p:cNvPr>
          <p:cNvPicPr>
            <a:picLocks noChangeAspect="1"/>
          </p:cNvPicPr>
          <p:nvPr/>
        </p:nvPicPr>
        <p:blipFill>
          <a:blip r:embed="rId4"/>
          <a:stretch>
            <a:fillRect/>
          </a:stretch>
        </p:blipFill>
        <p:spPr>
          <a:xfrm>
            <a:off x="3431365" y="1667485"/>
            <a:ext cx="2003274" cy="1461550"/>
          </a:xfrm>
          <a:prstGeom prst="rect">
            <a:avLst/>
          </a:prstGeom>
        </p:spPr>
      </p:pic>
      <p:pic>
        <p:nvPicPr>
          <p:cNvPr id="42" name="Picture 41" descr="A graph with a diagram&#10;&#10;Description automatically generated">
            <a:extLst>
              <a:ext uri="{FF2B5EF4-FFF2-40B4-BE49-F238E27FC236}">
                <a16:creationId xmlns:a16="http://schemas.microsoft.com/office/drawing/2014/main" id="{63D17F4B-B02A-9A12-D781-98DA7108EC84}"/>
              </a:ext>
            </a:extLst>
          </p:cNvPr>
          <p:cNvPicPr>
            <a:picLocks noChangeAspect="1"/>
          </p:cNvPicPr>
          <p:nvPr/>
        </p:nvPicPr>
        <p:blipFill>
          <a:blip r:embed="rId5"/>
          <a:stretch>
            <a:fillRect/>
          </a:stretch>
        </p:blipFill>
        <p:spPr>
          <a:xfrm>
            <a:off x="3431365" y="132342"/>
            <a:ext cx="2003274" cy="1461550"/>
          </a:xfrm>
          <a:prstGeom prst="rect">
            <a:avLst/>
          </a:prstGeom>
        </p:spPr>
      </p:pic>
      <p:pic>
        <p:nvPicPr>
          <p:cNvPr id="44" name="Picture 43" descr="A graph with a number of points&#10;&#10;Description automatically generated">
            <a:extLst>
              <a:ext uri="{FF2B5EF4-FFF2-40B4-BE49-F238E27FC236}">
                <a16:creationId xmlns:a16="http://schemas.microsoft.com/office/drawing/2014/main" id="{6AADB125-C964-13E2-A350-9910DCE4726D}"/>
              </a:ext>
            </a:extLst>
          </p:cNvPr>
          <p:cNvPicPr>
            <a:picLocks noChangeAspect="1"/>
          </p:cNvPicPr>
          <p:nvPr/>
        </p:nvPicPr>
        <p:blipFill>
          <a:blip r:embed="rId6"/>
          <a:stretch>
            <a:fillRect/>
          </a:stretch>
        </p:blipFill>
        <p:spPr>
          <a:xfrm>
            <a:off x="5603065" y="4937187"/>
            <a:ext cx="2003274" cy="1461550"/>
          </a:xfrm>
          <a:prstGeom prst="rect">
            <a:avLst/>
          </a:prstGeom>
        </p:spPr>
      </p:pic>
      <p:pic>
        <p:nvPicPr>
          <p:cNvPr id="46" name="Picture 45" descr="A graph with a number of objects&#10;&#10;Description automatically generated">
            <a:extLst>
              <a:ext uri="{FF2B5EF4-FFF2-40B4-BE49-F238E27FC236}">
                <a16:creationId xmlns:a16="http://schemas.microsoft.com/office/drawing/2014/main" id="{D5824A34-FB19-3321-B541-7BEA88288C6A}"/>
              </a:ext>
            </a:extLst>
          </p:cNvPr>
          <p:cNvPicPr>
            <a:picLocks noChangeAspect="1"/>
          </p:cNvPicPr>
          <p:nvPr/>
        </p:nvPicPr>
        <p:blipFill>
          <a:blip r:embed="rId7"/>
          <a:stretch>
            <a:fillRect/>
          </a:stretch>
        </p:blipFill>
        <p:spPr>
          <a:xfrm>
            <a:off x="5603065" y="3342835"/>
            <a:ext cx="2003274" cy="1461550"/>
          </a:xfrm>
          <a:prstGeom prst="rect">
            <a:avLst/>
          </a:prstGeom>
        </p:spPr>
      </p:pic>
      <p:pic>
        <p:nvPicPr>
          <p:cNvPr id="48" name="Picture 47" descr="A graph with a chart and a diagram&#10;&#10;Description automatically generated">
            <a:extLst>
              <a:ext uri="{FF2B5EF4-FFF2-40B4-BE49-F238E27FC236}">
                <a16:creationId xmlns:a16="http://schemas.microsoft.com/office/drawing/2014/main" id="{4A74AF92-873D-B974-70A6-935471F54F77}"/>
              </a:ext>
            </a:extLst>
          </p:cNvPr>
          <p:cNvPicPr>
            <a:picLocks noChangeAspect="1"/>
          </p:cNvPicPr>
          <p:nvPr/>
        </p:nvPicPr>
        <p:blipFill>
          <a:blip r:embed="rId8"/>
          <a:stretch>
            <a:fillRect/>
          </a:stretch>
        </p:blipFill>
        <p:spPr>
          <a:xfrm>
            <a:off x="5603065" y="1696587"/>
            <a:ext cx="2003274" cy="1461550"/>
          </a:xfrm>
          <a:prstGeom prst="rect">
            <a:avLst/>
          </a:prstGeom>
        </p:spPr>
      </p:pic>
      <p:pic>
        <p:nvPicPr>
          <p:cNvPr id="50" name="Picture 49" descr="A graph with a number of points&#10;&#10;Description automatically generated">
            <a:extLst>
              <a:ext uri="{FF2B5EF4-FFF2-40B4-BE49-F238E27FC236}">
                <a16:creationId xmlns:a16="http://schemas.microsoft.com/office/drawing/2014/main" id="{3C4217BA-CE63-7C69-6091-77EBFE4FFAF0}"/>
              </a:ext>
            </a:extLst>
          </p:cNvPr>
          <p:cNvPicPr>
            <a:picLocks noChangeAspect="1"/>
          </p:cNvPicPr>
          <p:nvPr/>
        </p:nvPicPr>
        <p:blipFill>
          <a:blip r:embed="rId9"/>
          <a:stretch>
            <a:fillRect/>
          </a:stretch>
        </p:blipFill>
        <p:spPr>
          <a:xfrm>
            <a:off x="5603065" y="132342"/>
            <a:ext cx="2003274" cy="1461550"/>
          </a:xfrm>
          <a:prstGeom prst="rect">
            <a:avLst/>
          </a:prstGeom>
        </p:spPr>
      </p:pic>
      <p:pic>
        <p:nvPicPr>
          <p:cNvPr id="52" name="Picture 51" descr="A graph with a bar chart&#10;&#10;Description automatically generated">
            <a:extLst>
              <a:ext uri="{FF2B5EF4-FFF2-40B4-BE49-F238E27FC236}">
                <a16:creationId xmlns:a16="http://schemas.microsoft.com/office/drawing/2014/main" id="{84E8C2E2-B5B1-6952-0A79-4B682C68AFB1}"/>
              </a:ext>
            </a:extLst>
          </p:cNvPr>
          <p:cNvPicPr>
            <a:picLocks noChangeAspect="1"/>
          </p:cNvPicPr>
          <p:nvPr/>
        </p:nvPicPr>
        <p:blipFill>
          <a:blip r:embed="rId10"/>
          <a:stretch>
            <a:fillRect/>
          </a:stretch>
        </p:blipFill>
        <p:spPr>
          <a:xfrm>
            <a:off x="7796180" y="4804385"/>
            <a:ext cx="2003274" cy="1461550"/>
          </a:xfrm>
          <a:prstGeom prst="rect">
            <a:avLst/>
          </a:prstGeom>
        </p:spPr>
      </p:pic>
      <p:pic>
        <p:nvPicPr>
          <p:cNvPr id="54" name="Picture 53" descr="A graph with a number of columns&#10;&#10;Description automatically generated">
            <a:extLst>
              <a:ext uri="{FF2B5EF4-FFF2-40B4-BE49-F238E27FC236}">
                <a16:creationId xmlns:a16="http://schemas.microsoft.com/office/drawing/2014/main" id="{26D371F3-CD53-B377-ACF4-4ED483A6A7B7}"/>
              </a:ext>
            </a:extLst>
          </p:cNvPr>
          <p:cNvPicPr>
            <a:picLocks noChangeAspect="1"/>
          </p:cNvPicPr>
          <p:nvPr/>
        </p:nvPicPr>
        <p:blipFill>
          <a:blip r:embed="rId11"/>
          <a:stretch>
            <a:fillRect/>
          </a:stretch>
        </p:blipFill>
        <p:spPr>
          <a:xfrm>
            <a:off x="7774765" y="3293568"/>
            <a:ext cx="2003274" cy="1461550"/>
          </a:xfrm>
          <a:prstGeom prst="rect">
            <a:avLst/>
          </a:prstGeom>
        </p:spPr>
      </p:pic>
      <p:pic>
        <p:nvPicPr>
          <p:cNvPr id="56" name="Picture 55" descr="A graph with a number of lines&#10;&#10;Description automatically generated">
            <a:extLst>
              <a:ext uri="{FF2B5EF4-FFF2-40B4-BE49-F238E27FC236}">
                <a16:creationId xmlns:a16="http://schemas.microsoft.com/office/drawing/2014/main" id="{BF0D868F-114E-7234-C66A-7BCD1C5E05EE}"/>
              </a:ext>
            </a:extLst>
          </p:cNvPr>
          <p:cNvPicPr>
            <a:picLocks noChangeAspect="1"/>
          </p:cNvPicPr>
          <p:nvPr/>
        </p:nvPicPr>
        <p:blipFill>
          <a:blip r:embed="rId12"/>
          <a:stretch>
            <a:fillRect/>
          </a:stretch>
        </p:blipFill>
        <p:spPr>
          <a:xfrm>
            <a:off x="7774765" y="1696587"/>
            <a:ext cx="2003274" cy="1461550"/>
          </a:xfrm>
          <a:prstGeom prst="rect">
            <a:avLst/>
          </a:prstGeom>
        </p:spPr>
      </p:pic>
      <p:pic>
        <p:nvPicPr>
          <p:cNvPr id="58" name="Picture 57" descr="A graph with a bar graph&#10;&#10;Description automatically generated">
            <a:extLst>
              <a:ext uri="{FF2B5EF4-FFF2-40B4-BE49-F238E27FC236}">
                <a16:creationId xmlns:a16="http://schemas.microsoft.com/office/drawing/2014/main" id="{4B59ECEF-B067-063F-6468-F26E16D6D994}"/>
              </a:ext>
            </a:extLst>
          </p:cNvPr>
          <p:cNvPicPr>
            <a:picLocks noChangeAspect="1"/>
          </p:cNvPicPr>
          <p:nvPr/>
        </p:nvPicPr>
        <p:blipFill>
          <a:blip r:embed="rId13"/>
          <a:stretch>
            <a:fillRect/>
          </a:stretch>
        </p:blipFill>
        <p:spPr>
          <a:xfrm>
            <a:off x="7774765" y="132342"/>
            <a:ext cx="2003274" cy="1461550"/>
          </a:xfrm>
          <a:prstGeom prst="rect">
            <a:avLst/>
          </a:prstGeom>
        </p:spPr>
      </p:pic>
      <p:pic>
        <p:nvPicPr>
          <p:cNvPr id="60" name="Picture 59" descr="A graph of a chart&#10;&#10;Description automatically generated">
            <a:extLst>
              <a:ext uri="{FF2B5EF4-FFF2-40B4-BE49-F238E27FC236}">
                <a16:creationId xmlns:a16="http://schemas.microsoft.com/office/drawing/2014/main" id="{3393E29F-0084-E9E2-2191-F584FC7880A4}"/>
              </a:ext>
            </a:extLst>
          </p:cNvPr>
          <p:cNvPicPr>
            <a:picLocks noChangeAspect="1"/>
          </p:cNvPicPr>
          <p:nvPr/>
        </p:nvPicPr>
        <p:blipFill>
          <a:blip r:embed="rId14"/>
          <a:stretch>
            <a:fillRect/>
          </a:stretch>
        </p:blipFill>
        <p:spPr>
          <a:xfrm>
            <a:off x="9946465" y="4722382"/>
            <a:ext cx="2003274" cy="1461550"/>
          </a:xfrm>
          <a:prstGeom prst="rect">
            <a:avLst/>
          </a:prstGeom>
        </p:spPr>
      </p:pic>
      <p:pic>
        <p:nvPicPr>
          <p:cNvPr id="62" name="Picture 61" descr="A graph with a number of numbers&#10;&#10;Description automatically generated">
            <a:extLst>
              <a:ext uri="{FF2B5EF4-FFF2-40B4-BE49-F238E27FC236}">
                <a16:creationId xmlns:a16="http://schemas.microsoft.com/office/drawing/2014/main" id="{0D4F7FC4-3AA3-95DE-D468-CBF783EE461E}"/>
              </a:ext>
            </a:extLst>
          </p:cNvPr>
          <p:cNvPicPr>
            <a:picLocks noChangeAspect="1"/>
          </p:cNvPicPr>
          <p:nvPr/>
        </p:nvPicPr>
        <p:blipFill>
          <a:blip r:embed="rId15"/>
          <a:stretch>
            <a:fillRect/>
          </a:stretch>
        </p:blipFill>
        <p:spPr>
          <a:xfrm>
            <a:off x="9946465" y="3158137"/>
            <a:ext cx="2003274" cy="1461550"/>
          </a:xfrm>
          <a:prstGeom prst="rect">
            <a:avLst/>
          </a:prstGeom>
        </p:spPr>
      </p:pic>
      <p:pic>
        <p:nvPicPr>
          <p:cNvPr id="64" name="Picture 63" descr="A graph with a number of numbers&#10;&#10;Description automatically generated">
            <a:extLst>
              <a:ext uri="{FF2B5EF4-FFF2-40B4-BE49-F238E27FC236}">
                <a16:creationId xmlns:a16="http://schemas.microsoft.com/office/drawing/2014/main" id="{1487B68C-EB73-1EDF-5ECF-0A43437AA24A}"/>
              </a:ext>
            </a:extLst>
          </p:cNvPr>
          <p:cNvPicPr>
            <a:picLocks noChangeAspect="1"/>
          </p:cNvPicPr>
          <p:nvPr/>
        </p:nvPicPr>
        <p:blipFill>
          <a:blip r:embed="rId16"/>
          <a:stretch>
            <a:fillRect/>
          </a:stretch>
        </p:blipFill>
        <p:spPr>
          <a:xfrm>
            <a:off x="9946465" y="1593892"/>
            <a:ext cx="2003274" cy="1461550"/>
          </a:xfrm>
          <a:prstGeom prst="rect">
            <a:avLst/>
          </a:prstGeom>
        </p:spPr>
      </p:pic>
      <p:pic>
        <p:nvPicPr>
          <p:cNvPr id="66" name="Picture 65" descr="A graph with a bar graph&#10;&#10;Description automatically generated">
            <a:extLst>
              <a:ext uri="{FF2B5EF4-FFF2-40B4-BE49-F238E27FC236}">
                <a16:creationId xmlns:a16="http://schemas.microsoft.com/office/drawing/2014/main" id="{2357B29E-5C0E-1B62-B45E-06D35ADE05E1}"/>
              </a:ext>
            </a:extLst>
          </p:cNvPr>
          <p:cNvPicPr>
            <a:picLocks noChangeAspect="1"/>
          </p:cNvPicPr>
          <p:nvPr/>
        </p:nvPicPr>
        <p:blipFill>
          <a:blip r:embed="rId17"/>
          <a:stretch>
            <a:fillRect/>
          </a:stretch>
        </p:blipFill>
        <p:spPr>
          <a:xfrm>
            <a:off x="9946465" y="132342"/>
            <a:ext cx="2003274" cy="1461550"/>
          </a:xfrm>
          <a:prstGeom prst="rect">
            <a:avLst/>
          </a:prstGeom>
        </p:spPr>
      </p:pic>
      <p:sp>
        <p:nvSpPr>
          <p:cNvPr id="67" name="TextBox 66">
            <a:extLst>
              <a:ext uri="{FF2B5EF4-FFF2-40B4-BE49-F238E27FC236}">
                <a16:creationId xmlns:a16="http://schemas.microsoft.com/office/drawing/2014/main" id="{CB9A2A32-A974-86D3-7ED8-730C3B32EA1A}"/>
              </a:ext>
            </a:extLst>
          </p:cNvPr>
          <p:cNvSpPr txBox="1"/>
          <p:nvPr/>
        </p:nvSpPr>
        <p:spPr>
          <a:xfrm>
            <a:off x="242261" y="274597"/>
            <a:ext cx="2907339" cy="646331"/>
          </a:xfrm>
          <a:prstGeom prst="rect">
            <a:avLst/>
          </a:prstGeom>
          <a:noFill/>
        </p:spPr>
        <p:txBody>
          <a:bodyPr wrap="square" rtlCol="0">
            <a:spAutoFit/>
          </a:bodyPr>
          <a:lstStyle/>
          <a:p>
            <a:r>
              <a:rPr lang="en-US" dirty="0"/>
              <a:t>Preliminary data analysis and exploration </a:t>
            </a:r>
          </a:p>
        </p:txBody>
      </p:sp>
    </p:spTree>
    <p:extLst>
      <p:ext uri="{BB962C8B-B14F-4D97-AF65-F5344CB8AC3E}">
        <p14:creationId xmlns:p14="http://schemas.microsoft.com/office/powerpoint/2010/main" val="31750602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iagram of a cluster&#10;&#10;Description automatically generated">
            <a:extLst>
              <a:ext uri="{FF2B5EF4-FFF2-40B4-BE49-F238E27FC236}">
                <a16:creationId xmlns:a16="http://schemas.microsoft.com/office/drawing/2014/main" id="{EDE8B48E-310F-30D6-EAD1-D6B8DC488172}"/>
              </a:ext>
            </a:extLst>
          </p:cNvPr>
          <p:cNvPicPr>
            <a:picLocks noChangeAspect="1"/>
          </p:cNvPicPr>
          <p:nvPr/>
        </p:nvPicPr>
        <p:blipFill>
          <a:blip r:embed="rId2"/>
          <a:stretch>
            <a:fillRect/>
          </a:stretch>
        </p:blipFill>
        <p:spPr>
          <a:xfrm>
            <a:off x="910542" y="1587500"/>
            <a:ext cx="10370916" cy="2844800"/>
          </a:xfrm>
          <a:prstGeom prst="rect">
            <a:avLst/>
          </a:prstGeom>
        </p:spPr>
      </p:pic>
    </p:spTree>
    <p:extLst>
      <p:ext uri="{BB962C8B-B14F-4D97-AF65-F5344CB8AC3E}">
        <p14:creationId xmlns:p14="http://schemas.microsoft.com/office/powerpoint/2010/main" val="298598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FF9A28D-A6A4-A406-97A3-8A6813398DC0}"/>
              </a:ext>
            </a:extLst>
          </p:cNvPr>
          <p:cNvSpPr txBox="1"/>
          <p:nvPr/>
        </p:nvSpPr>
        <p:spPr>
          <a:xfrm>
            <a:off x="4855820" y="2857500"/>
            <a:ext cx="2480359" cy="369332"/>
          </a:xfrm>
          <a:prstGeom prst="rect">
            <a:avLst/>
          </a:prstGeom>
          <a:noFill/>
        </p:spPr>
        <p:txBody>
          <a:bodyPr wrap="none" rtlCol="0">
            <a:spAutoFit/>
          </a:bodyPr>
          <a:lstStyle/>
          <a:p>
            <a:r>
              <a:rPr lang="en-US" dirty="0"/>
              <a:t>UI Demo and prediction </a:t>
            </a:r>
          </a:p>
        </p:txBody>
      </p:sp>
    </p:spTree>
    <p:extLst>
      <p:ext uri="{BB962C8B-B14F-4D97-AF65-F5344CB8AC3E}">
        <p14:creationId xmlns:p14="http://schemas.microsoft.com/office/powerpoint/2010/main" val="2990176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0956AB-0D77-96C4-4B5C-B77C47660713}"/>
              </a:ext>
            </a:extLst>
          </p:cNvPr>
          <p:cNvSpPr txBox="1"/>
          <p:nvPr/>
        </p:nvSpPr>
        <p:spPr>
          <a:xfrm>
            <a:off x="145914" y="87549"/>
            <a:ext cx="11913224" cy="646331"/>
          </a:xfrm>
          <a:prstGeom prst="rect">
            <a:avLst/>
          </a:prstGeom>
          <a:noFill/>
        </p:spPr>
        <p:txBody>
          <a:bodyPr wrap="square" rtlCol="0">
            <a:spAutoFit/>
          </a:bodyPr>
          <a:lstStyle/>
          <a:p>
            <a:r>
              <a:rPr lang="en-US" dirty="0"/>
              <a:t>How we will work with biostatisticians (those who advise regulatory authorities) in the long-term so our platform can help to formalize the discovered markers</a:t>
            </a:r>
          </a:p>
        </p:txBody>
      </p:sp>
      <p:sp>
        <p:nvSpPr>
          <p:cNvPr id="3" name="TextBox 2">
            <a:extLst>
              <a:ext uri="{FF2B5EF4-FFF2-40B4-BE49-F238E27FC236}">
                <a16:creationId xmlns:a16="http://schemas.microsoft.com/office/drawing/2014/main" id="{EB974638-6268-851B-5865-2527F93B5BC9}"/>
              </a:ext>
            </a:extLst>
          </p:cNvPr>
          <p:cNvSpPr txBox="1"/>
          <p:nvPr/>
        </p:nvSpPr>
        <p:spPr>
          <a:xfrm>
            <a:off x="302782" y="1040211"/>
            <a:ext cx="10709342" cy="5355312"/>
          </a:xfrm>
          <a:prstGeom prst="rect">
            <a:avLst/>
          </a:prstGeom>
          <a:noFill/>
        </p:spPr>
        <p:txBody>
          <a:bodyPr wrap="none" rtlCol="0">
            <a:spAutoFit/>
          </a:bodyPr>
          <a:lstStyle/>
          <a:p>
            <a:r>
              <a:rPr lang="en-US" dirty="0">
                <a:solidFill>
                  <a:srgbClr val="FF0000"/>
                </a:solidFill>
              </a:rPr>
              <a:t>Highly collaborative process – crucial to ensure robustness and regulatory compliance of any discovered markers</a:t>
            </a:r>
          </a:p>
          <a:p>
            <a:endParaRPr lang="en-US" dirty="0">
              <a:solidFill>
                <a:srgbClr val="FF0000"/>
              </a:solidFill>
            </a:endParaRPr>
          </a:p>
          <a:p>
            <a:r>
              <a:rPr lang="en-US" dirty="0">
                <a:solidFill>
                  <a:srgbClr val="FF0000"/>
                </a:solidFill>
              </a:rPr>
              <a:t>Engage biostatisticians early in tool development</a:t>
            </a:r>
          </a:p>
          <a:p>
            <a:endParaRPr lang="en-US" dirty="0">
              <a:solidFill>
                <a:srgbClr val="FF0000"/>
              </a:solidFill>
            </a:endParaRPr>
          </a:p>
          <a:p>
            <a:r>
              <a:rPr lang="en-US" dirty="0">
                <a:solidFill>
                  <a:srgbClr val="FF0000"/>
                </a:solidFill>
              </a:rPr>
              <a:t>Regular biostatistician consultations?</a:t>
            </a:r>
          </a:p>
          <a:p>
            <a:endParaRPr lang="en-US" dirty="0">
              <a:solidFill>
                <a:srgbClr val="FF0000"/>
              </a:solidFill>
            </a:endParaRPr>
          </a:p>
          <a:p>
            <a:r>
              <a:rPr lang="en-US" dirty="0">
                <a:solidFill>
                  <a:srgbClr val="FF0000"/>
                </a:solidFill>
              </a:rPr>
              <a:t>Collaborative approach</a:t>
            </a:r>
          </a:p>
          <a:p>
            <a:endParaRPr lang="en-US" dirty="0">
              <a:solidFill>
                <a:srgbClr val="FF0000"/>
              </a:solidFill>
            </a:endParaRPr>
          </a:p>
          <a:p>
            <a:r>
              <a:rPr lang="en-US" dirty="0">
                <a:solidFill>
                  <a:srgbClr val="FF0000"/>
                </a:solidFill>
              </a:rPr>
              <a:t>Familiarize with regulatory guidelines</a:t>
            </a:r>
          </a:p>
          <a:p>
            <a:endParaRPr lang="en-US" dirty="0">
              <a:solidFill>
                <a:srgbClr val="FF0000"/>
              </a:solidFill>
            </a:endParaRPr>
          </a:p>
          <a:p>
            <a:r>
              <a:rPr lang="en-US" dirty="0">
                <a:solidFill>
                  <a:srgbClr val="FF0000"/>
                </a:solidFill>
              </a:rPr>
              <a:t>Guidance on selecting appropriate statistical methods</a:t>
            </a:r>
          </a:p>
          <a:p>
            <a:endParaRPr lang="en-US" dirty="0">
              <a:solidFill>
                <a:srgbClr val="FF0000"/>
              </a:solidFill>
            </a:endParaRPr>
          </a:p>
          <a:p>
            <a:r>
              <a:rPr lang="en-US" dirty="0">
                <a:solidFill>
                  <a:srgbClr val="FF0000"/>
                </a:solidFill>
              </a:rPr>
              <a:t>Validate on independent datasets</a:t>
            </a:r>
          </a:p>
          <a:p>
            <a:endParaRPr lang="en-US" dirty="0">
              <a:solidFill>
                <a:srgbClr val="FF0000"/>
              </a:solidFill>
            </a:endParaRPr>
          </a:p>
          <a:p>
            <a:r>
              <a:rPr lang="en-US" dirty="0">
                <a:solidFill>
                  <a:srgbClr val="FF0000"/>
                </a:solidFill>
              </a:rPr>
              <a:t>Open and transparent communication</a:t>
            </a:r>
          </a:p>
          <a:p>
            <a:endParaRPr lang="en-US" dirty="0">
              <a:solidFill>
                <a:srgbClr val="FF0000"/>
              </a:solidFill>
            </a:endParaRP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20303879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EC68EB5-2B4B-0FA3-EE6E-F618F799AC42}"/>
              </a:ext>
            </a:extLst>
          </p:cNvPr>
          <p:cNvSpPr txBox="1"/>
          <p:nvPr/>
        </p:nvSpPr>
        <p:spPr>
          <a:xfrm>
            <a:off x="145914" y="87549"/>
            <a:ext cx="11913224" cy="369332"/>
          </a:xfrm>
          <a:prstGeom prst="rect">
            <a:avLst/>
          </a:prstGeom>
          <a:noFill/>
        </p:spPr>
        <p:txBody>
          <a:bodyPr wrap="square" rtlCol="0">
            <a:spAutoFit/>
          </a:bodyPr>
          <a:lstStyle/>
          <a:p>
            <a:r>
              <a:rPr lang="en-US" dirty="0"/>
              <a:t>How we will ensure our modelling pipelines generalize to new diseases/vaccines</a:t>
            </a:r>
          </a:p>
        </p:txBody>
      </p:sp>
      <p:sp>
        <p:nvSpPr>
          <p:cNvPr id="3" name="TextBox 2">
            <a:extLst>
              <a:ext uri="{FF2B5EF4-FFF2-40B4-BE49-F238E27FC236}">
                <a16:creationId xmlns:a16="http://schemas.microsoft.com/office/drawing/2014/main" id="{F701790C-0653-3EA4-584E-BF238AB80417}"/>
              </a:ext>
            </a:extLst>
          </p:cNvPr>
          <p:cNvSpPr txBox="1"/>
          <p:nvPr/>
        </p:nvSpPr>
        <p:spPr>
          <a:xfrm>
            <a:off x="302782" y="1040211"/>
            <a:ext cx="10805971" cy="4247317"/>
          </a:xfrm>
          <a:prstGeom prst="rect">
            <a:avLst/>
          </a:prstGeom>
          <a:noFill/>
        </p:spPr>
        <p:txBody>
          <a:bodyPr wrap="none" rtlCol="0">
            <a:spAutoFit/>
          </a:bodyPr>
          <a:lstStyle/>
          <a:p>
            <a:r>
              <a:rPr lang="en-US" dirty="0">
                <a:solidFill>
                  <a:srgbClr val="FF0000"/>
                </a:solidFill>
              </a:rPr>
              <a:t>Relies on diverse data collection covering broad range of diseases and vaccines</a:t>
            </a:r>
          </a:p>
          <a:p>
            <a:endParaRPr lang="en-US" dirty="0">
              <a:solidFill>
                <a:srgbClr val="FF0000"/>
              </a:solidFill>
            </a:endParaRPr>
          </a:p>
          <a:p>
            <a:r>
              <a:rPr lang="en-US" b="1" dirty="0">
                <a:solidFill>
                  <a:srgbClr val="FF0000"/>
                </a:solidFill>
              </a:rPr>
              <a:t>Incorporate domain expertise – collaborate with experts in the field (epidemiologists/clinicians/immunologists)</a:t>
            </a:r>
          </a:p>
          <a:p>
            <a:endParaRPr lang="en-US" dirty="0">
              <a:solidFill>
                <a:srgbClr val="FF0000"/>
              </a:solidFill>
            </a:endParaRPr>
          </a:p>
          <a:p>
            <a:r>
              <a:rPr lang="en-US" dirty="0">
                <a:solidFill>
                  <a:srgbClr val="FF0000"/>
                </a:solidFill>
              </a:rPr>
              <a:t>Feature selection – use features that are relevant and  capture generalizable characteristics</a:t>
            </a:r>
          </a:p>
          <a:p>
            <a:endParaRPr lang="en-US" dirty="0">
              <a:solidFill>
                <a:srgbClr val="FF0000"/>
              </a:solidFill>
            </a:endParaRPr>
          </a:p>
          <a:p>
            <a:r>
              <a:rPr lang="en-US" dirty="0">
                <a:solidFill>
                  <a:srgbClr val="FF0000"/>
                </a:solidFill>
              </a:rPr>
              <a:t>Evaluate the models regularly and cross validation on unseen data</a:t>
            </a:r>
          </a:p>
          <a:p>
            <a:endParaRPr lang="en-US" dirty="0">
              <a:solidFill>
                <a:srgbClr val="FF0000"/>
              </a:solidFill>
            </a:endParaRPr>
          </a:p>
          <a:p>
            <a:r>
              <a:rPr lang="en-US" dirty="0">
                <a:solidFill>
                  <a:srgbClr val="FF0000"/>
                </a:solidFill>
              </a:rPr>
              <a:t>Sensitivity analysis to assess robustness</a:t>
            </a:r>
          </a:p>
          <a:p>
            <a:endParaRPr lang="en-US" dirty="0">
              <a:solidFill>
                <a:srgbClr val="FF0000"/>
              </a:solidFill>
            </a:endParaRPr>
          </a:p>
          <a:p>
            <a:r>
              <a:rPr lang="en-US" dirty="0">
                <a:solidFill>
                  <a:srgbClr val="FF0000"/>
                </a:solidFill>
              </a:rPr>
              <a:t>Model refinement</a:t>
            </a:r>
          </a:p>
          <a:p>
            <a:endParaRPr lang="en-US" dirty="0">
              <a:solidFill>
                <a:srgbClr val="FF0000"/>
              </a:solidFill>
            </a:endParaRP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17091317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8937</TotalTime>
  <Words>331</Words>
  <Application>Microsoft Macintosh PowerPoint</Application>
  <PresentationFormat>Widescreen</PresentationFormat>
  <Paragraphs>68</Paragraphs>
  <Slides>11</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Wayne Croft (Immunology and Immunotherapy)</dc:creator>
  <cp:lastModifiedBy>Gokhan Tut (Immunology and Immunotherapy)</cp:lastModifiedBy>
  <cp:revision>3</cp:revision>
  <dcterms:created xsi:type="dcterms:W3CDTF">2023-06-28T08:45:05Z</dcterms:created>
  <dcterms:modified xsi:type="dcterms:W3CDTF">2023-07-10T13:40:27Z</dcterms:modified>
</cp:coreProperties>
</file>

<file path=docProps/thumbnail.jpeg>
</file>